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CFE9-7EA8-434B-9E4F-185B82BF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C11E3-9576-4472-AE3E-8090D89A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36-C83D-42EB-8054-BB9F0EED077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A8C1B-43F7-4846-879B-31478FE2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C72B5-CA01-4E28-B6A5-88E978F3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9C05-FD25-48C1-AE65-1A430E644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1D83FA-6FFB-47B6-95D0-AE69D254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33A49-453D-4FE8-A3F8-85258C819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0839-996D-4C37-91EF-11A160BF0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84436-C83D-42EB-8054-BB9F0EED077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5236-3441-4B2D-9086-A85A7BAB1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186B6-8578-493C-AE2F-28C4348C1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9C05-FD25-48C1-AE65-1A430E644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9E3FBF-BDDE-40AF-A36A-79EF2C6E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>
                <a:solidFill>
                  <a:srgbClr val="7030A0"/>
                </a:solidFill>
                <a:latin typeface="+mn-ea"/>
              </a:rPr>
            </a:br>
            <a:r>
              <a:rPr lang="zh-TW" altLang="en-US">
                <a:solidFill>
                  <a:srgbClr val="7030A0"/>
                </a:solidFill>
                <a:latin typeface="+mn-ea"/>
              </a:rPr>
              <a:t>在職家庭及學生資助事務處</a:t>
            </a:r>
            <a:r>
              <a:rPr lang="en-US" altLang="zh-TW">
                <a:solidFill>
                  <a:srgbClr val="7030A0"/>
                </a:solidFill>
                <a:latin typeface="+mn-ea"/>
              </a:rPr>
              <a:t>(</a:t>
            </a:r>
            <a:r>
              <a:rPr lang="zh-TW" altLang="en-US">
                <a:solidFill>
                  <a:srgbClr val="7030A0"/>
                </a:solidFill>
                <a:latin typeface="+mn-ea"/>
              </a:rPr>
              <a:t>學生資助處</a:t>
            </a:r>
            <a:r>
              <a:rPr lang="en-US" altLang="zh-TW">
                <a:solidFill>
                  <a:srgbClr val="7030A0"/>
                </a:solidFill>
                <a:latin typeface="+mn-ea"/>
              </a:rPr>
              <a:t>)</a:t>
            </a:r>
            <a:endParaRPr lang="zh-TW" altLang="en-US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191BB-A419-433E-B7E7-CC7101A9B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E1C415-7924-4723-8143-8BFD3C70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在職家庭及學生資助事務處</a:t>
            </a:r>
            <a:r>
              <a:rPr lang="en-US" altLang="zh-TW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學生資助處</a:t>
            </a:r>
            <a:r>
              <a:rPr lang="en-US" altLang="zh-TW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  <a:r>
              <a: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資料互換 </a:t>
            </a:r>
            <a:r>
              <a:rPr lang="en-US" altLang="zh-TW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已確定外發資料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FBE5F-5CFF-42FF-9949-3045173AC7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9"/>
    </mc:Choice>
    <mc:Fallback xmlns="">
      <p:transition spd="slow" advTm="134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B38728-E879-48A8-8024-0426A62D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~</a:t>
            </a:r>
            <a:r>
              <a:rPr lang="zh-TW" altLang="en-US" sz="7200"/>
              <a:t>完</a:t>
            </a:r>
            <a:r>
              <a:rPr lang="en-US" altLang="zh-TW" sz="7200"/>
              <a:t>~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EB452-F21B-4962-A64E-719FCD487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4"/>
    </mc:Choice>
    <mc:Fallback xmlns="">
      <p:transition spd="slow" advTm="109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52127B-BF35-4095-AC7D-0129FCF9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kern="1200">
                <a:latin typeface="+mj-ea"/>
              </a:rPr>
              <a:t>在職家庭及學生資助事務處</a:t>
            </a:r>
            <a:r>
              <a:rPr kumimoji="1" lang="en-US" altLang="zh-TW" kern="1200">
                <a:latin typeface="+mj-ea"/>
              </a:rPr>
              <a:t>(</a:t>
            </a:r>
            <a:r>
              <a:rPr kumimoji="1" lang="zh-TW" altLang="en-US" kern="1200">
                <a:latin typeface="+mj-ea"/>
              </a:rPr>
              <a:t>學生資助處</a:t>
            </a:r>
            <a:r>
              <a:rPr kumimoji="1" lang="en-US" altLang="zh-TW" kern="1200">
                <a:latin typeface="+mj-ea"/>
              </a:rPr>
              <a:t>)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CE928-A1F1-4128-AB95-0D35AAB5D8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8"/>
    </mc:Choice>
    <mc:Fallback xmlns="">
      <p:transition spd="slow" advTm="168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5EE8B3-E5BD-44E5-B9A4-37EC9732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在職家庭及學生資助事務處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學生資助處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學生資助申請結果及推薦車船津貼 </a:t>
            </a:r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編修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BE864-A987-4B0C-A9FF-8A04C686A1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4"/>
    </mc:Choice>
    <mc:Fallback xmlns="">
      <p:transition spd="slow" advTm="122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679F2E-071A-4CB4-8503-95352E59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在職家庭及學生資助事務處</a:t>
            </a:r>
            <a:r>
              <a:rPr lang="en-US" altLang="zh-TW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學生資助處</a:t>
            </a:r>
            <a:r>
              <a:rPr lang="en-US" altLang="zh-TW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  <a:r>
              <a: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學生資助申請結果及推薦車船津貼 </a:t>
            </a:r>
            <a:r>
              <a:rPr lang="en-US" altLang="zh-TW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匯出 </a:t>
            </a:r>
            <a:r>
              <a:rPr lang="en-US" altLang="zh-TW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 </a:t>
            </a:r>
            <a:r>
              <a:rPr lang="en-US" altLang="zh-TW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推薦車船津貼</a:t>
            </a:r>
            <a:r>
              <a:rPr lang="en-US" altLang="zh-TW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C3726-DCB5-4AEA-929A-DDA1565115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0"/>
    </mc:Choice>
    <mc:Fallback xmlns="">
      <p:transition spd="slow" advTm="112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42A8DB-CCC4-48AC-B8B0-C52C9323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在職家庭及學生資助事務處</a:t>
            </a:r>
            <a:r>
              <a:rPr lang="en-US" altLang="zh-TW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學生資助處</a:t>
            </a:r>
            <a:r>
              <a:rPr lang="en-US" altLang="zh-TW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學生資助申請結果及推薦車船津貼 </a:t>
            </a:r>
            <a:r>
              <a:rPr lang="en-US" altLang="zh-TW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編修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9E479-1AB8-4949-9B92-053B15A30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2"/>
    </mc:Choice>
    <mc:Fallback xmlns="">
      <p:transition spd="slow" advTm="1578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E608A8-8333-458C-AFE9-E8AF8B64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在職家庭及學生資助事務處</a:t>
            </a:r>
            <a:r>
              <a:rPr lang="en-US" altLang="zh-TW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學生資助處</a:t>
            </a:r>
            <a:r>
              <a:rPr lang="en-US" altLang="zh-TW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學生資助申請結果及推薦車船津貼 </a:t>
            </a:r>
            <a:r>
              <a:rPr lang="en-US" altLang="zh-TW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編修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DC796-C2FF-4411-9A97-2F18EBC999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9"/>
    </mc:Choice>
    <mc:Fallback xmlns="">
      <p:transition spd="slow" advTm="230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E8496E-9A04-4EEE-8393-DE5684A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ffectLst/>
              </a:rPr>
              <a:t>在職家庭及學生資助事務處</a:t>
            </a:r>
            <a:r>
              <a:rPr lang="en-US" altLang="zh-TW">
                <a:effectLst/>
              </a:rPr>
              <a:t>(</a:t>
            </a:r>
            <a:r>
              <a:rPr lang="zh-TW" altLang="en-US">
                <a:effectLst/>
              </a:rPr>
              <a:t>學生資助處</a:t>
            </a:r>
            <a:r>
              <a:rPr lang="en-US" altLang="zh-TW">
                <a:effectLst/>
              </a:rPr>
              <a:t>) &gt; </a:t>
            </a:r>
            <a:r>
              <a:rPr lang="zh-TW" altLang="en-US">
                <a:effectLst/>
              </a:rPr>
              <a:t>學校資料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B97D8B-474E-4E90-958A-F412B0BF18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1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7"/>
    </mc:Choice>
    <mc:Fallback xmlns="">
      <p:transition spd="slow" advTm="170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A4DCC7-AC1A-4D97-8BE6-48BA617B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在職家庭及學生資助事務處</a:t>
            </a:r>
            <a:r>
              <a:rPr lang="en-US" altLang="zh-TW" sz="28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學生資助處</a:t>
            </a:r>
            <a:r>
              <a:rPr lang="en-US" altLang="zh-TW" sz="28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  <a:r>
              <a:rPr lang="zh-TW" altLang="en-US" sz="28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學校書簿津貼</a:t>
            </a:r>
            <a:r>
              <a:rPr lang="en-US" altLang="zh-TW" sz="28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28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車船津貼酌情推薦</a:t>
            </a:r>
            <a:endParaRPr lang="en-US" sz="28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4E813-7866-4789-85E0-996837DB8E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5"/>
    </mc:Choice>
    <mc:Fallback xmlns="">
      <p:transition spd="slow" advTm="230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4BCD2B-847A-45E6-8715-F5A13DDA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333399"/>
                </a:solidFill>
                <a:effectLst/>
                <a:latin typeface="Open Sans"/>
              </a:rPr>
              <a:t>在職家庭及學生資助事務處</a:t>
            </a:r>
            <a:r>
              <a:rPr lang="en-US" altLang="zh-TW">
                <a:solidFill>
                  <a:srgbClr val="333399"/>
                </a:solidFill>
                <a:effectLst/>
                <a:latin typeface="Open Sans"/>
              </a:rPr>
              <a:t>(</a:t>
            </a:r>
            <a:r>
              <a:rPr lang="zh-TW" altLang="en-US">
                <a:solidFill>
                  <a:srgbClr val="333399"/>
                </a:solidFill>
                <a:effectLst/>
                <a:latin typeface="Open Sans"/>
              </a:rPr>
              <a:t>學生資助處</a:t>
            </a:r>
            <a:r>
              <a:rPr lang="en-US" altLang="zh-TW">
                <a:solidFill>
                  <a:srgbClr val="333399"/>
                </a:solidFill>
                <a:effectLst/>
                <a:latin typeface="Open Sans"/>
              </a:rPr>
              <a:t>)</a:t>
            </a:r>
            <a:r>
              <a:rPr lang="zh-TW" altLang="en-US">
                <a:solidFill>
                  <a:srgbClr val="333399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 </a:t>
            </a:r>
            <a:r>
              <a:rPr lang="en-US" altLang="zh-TW">
                <a:solidFill>
                  <a:srgbClr val="333399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&gt; </a:t>
            </a:r>
            <a:r>
              <a:rPr lang="zh-TW" altLang="en-US">
                <a:solidFill>
                  <a:srgbClr val="333399"/>
                </a:solidFill>
                <a:effectLst/>
                <a:latin typeface="Open Sans"/>
              </a:rPr>
              <a:t>報告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9DD8D-34BA-465B-9DDE-01F6FFFFB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06"/>
    </mc:Choice>
    <mc:Fallback xmlns="">
      <p:transition spd="slow" advTm="2470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C9D9272018449A85F073F4F959BD5" ma:contentTypeVersion="14" ma:contentTypeDescription="Create a new document." ma:contentTypeScope="" ma:versionID="2b8554a3c6c91970765d53834207b68c">
  <xsd:schema xmlns:xsd="http://www.w3.org/2001/XMLSchema" xmlns:xs="http://www.w3.org/2001/XMLSchema" xmlns:p="http://schemas.microsoft.com/office/2006/metadata/properties" xmlns:ns3="93994378-8f85-4d55-a93f-020479a2545a" xmlns:ns4="50d6676a-a70c-4c22-8ba9-b4fc1a173de1" targetNamespace="http://schemas.microsoft.com/office/2006/metadata/properties" ma:root="true" ma:fieldsID="7e78c14b19863c221fd14613258f1686" ns3:_="" ns4:_="">
    <xsd:import namespace="93994378-8f85-4d55-a93f-020479a2545a"/>
    <xsd:import namespace="50d6676a-a70c-4c22-8ba9-b4fc1a173d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94378-8f85-4d55-a93f-020479a254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6676a-a70c-4c22-8ba9-b4fc1a173de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3994378-8f85-4d55-a93f-020479a2545a" xsi:nil="true"/>
  </documentManagement>
</p:properties>
</file>

<file path=customXml/itemProps1.xml><?xml version="1.0" encoding="utf-8"?>
<ds:datastoreItem xmlns:ds="http://schemas.openxmlformats.org/officeDocument/2006/customXml" ds:itemID="{22C15C1F-830E-4025-855B-E04BF124B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994378-8f85-4d55-a93f-020479a2545a"/>
    <ds:schemaRef ds:uri="50d6676a-a70c-4c22-8ba9-b4fc1a17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9F053A-5592-425E-A53C-E3AC0BCFCD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7839B7-2F9C-471F-BAE7-CF6DD8ECDC71}">
  <ds:schemaRefs>
    <ds:schemaRef ds:uri="50d6676a-a70c-4c22-8ba9-b4fc1a173de1"/>
    <ds:schemaRef ds:uri="http://purl.org/dc/elements/1.1/"/>
    <ds:schemaRef ds:uri="http://schemas.microsoft.com/office/2006/metadata/properties"/>
    <ds:schemaRef ds:uri="93994378-8f85-4d55-a93f-020479a2545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Open Sans</vt:lpstr>
      <vt:lpstr>新細明體</vt:lpstr>
      <vt:lpstr>Arial</vt:lpstr>
      <vt:lpstr>Calibri</vt:lpstr>
      <vt:lpstr>Calibri Light</vt:lpstr>
      <vt:lpstr>Office Theme</vt:lpstr>
      <vt:lpstr> 在職家庭及學生資助事務處(學生資助處)</vt:lpstr>
      <vt:lpstr>在職家庭及學生資助事務處(學生資助處)</vt:lpstr>
      <vt:lpstr>在職家庭及學生資助事務處(學生資助處) &gt; 學生資助申請結果及推薦車船津貼 &gt; 編修</vt:lpstr>
      <vt:lpstr>在職家庭及學生資助事務處(學生資助處) &gt; 學生資助申請結果及推薦車船津貼 &gt;匯出 / 匯入 (推薦車船津貼)</vt:lpstr>
      <vt:lpstr>在職家庭及學生資助事務處(學生資助處) &gt; 學生資助申請結果及推薦車船津貼 &gt; 編修</vt:lpstr>
      <vt:lpstr>在職家庭及學生資助事務處(學生資助處) &gt; 學生資助申請結果及推薦車船津貼 &gt; 編修</vt:lpstr>
      <vt:lpstr>在職家庭及學生資助事務處(學生資助處) &gt; 學校資料</vt:lpstr>
      <vt:lpstr>在職家庭及學生資助事務處(學生資助處) &gt; 學校書簿津貼/車船津貼酌情推薦</vt:lpstr>
      <vt:lpstr>在職家庭及學生資助事務處(學生資助處) &gt; 報告</vt:lpstr>
      <vt:lpstr>在職家庭及學生資助事務處(學生資助處) &gt; 資料互換 &gt; 已確定外發資料</vt:lpstr>
      <vt:lpstr>~完~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在職家庭及學生資助事務處(學生資助處)</dc:title>
  <dc:creator>LAU, Kar-wing Kevin</dc:creator>
  <cp:lastModifiedBy>LAU, Kar-wing Kevin</cp:lastModifiedBy>
  <cp:revision>1</cp:revision>
  <dcterms:created xsi:type="dcterms:W3CDTF">2024-06-21T06:57:16Z</dcterms:created>
  <dcterms:modified xsi:type="dcterms:W3CDTF">2024-06-21T06:57:17Z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0x010100044C9D9272018449A85F073F4F959BD5</vt:lpwstr>
  </property>
</Properties>
</file>